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6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988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550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90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4815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3262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119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514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289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580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70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708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17576-17D6-4DF0-B5D2-65E6E84337AA}" type="datetimeFigureOut">
              <a:rPr lang="zh-TW" altLang="en-US" smtClean="0"/>
              <a:t>2025/7/14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A6E20-177B-4F04-8A35-6B9FBB17D2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90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98705" y="1468951"/>
            <a:ext cx="8420100" cy="2387600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/>
              <a:t>TC,DC</a:t>
            </a:r>
            <a:r>
              <a:rPr lang="zh-TW" altLang="en-US" b="1" dirty="0" smtClean="0"/>
              <a:t>及水貨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>商品</a:t>
            </a:r>
            <a:r>
              <a:rPr lang="zh-TW" altLang="en-US" b="1" dirty="0"/>
              <a:t>檢查及警告標示貼紙作業指引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09" y="4299945"/>
            <a:ext cx="2705478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6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一、目的</a:t>
            </a:r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1037" y="1347198"/>
            <a:ext cx="8543925" cy="4351338"/>
          </a:xfrm>
        </p:spPr>
        <p:txBody>
          <a:bodyPr/>
          <a:lstStyle/>
          <a:p>
            <a:r>
              <a:rPr lang="zh-TW" altLang="en-US" dirty="0" smtClean="0"/>
              <a:t>確保</a:t>
            </a:r>
            <a:r>
              <a:rPr lang="zh-TW" altLang="en-US" dirty="0"/>
              <a:t>所有上市商品符合香港法例對警告標示之中、英文要求</a:t>
            </a:r>
          </a:p>
          <a:p>
            <a:r>
              <a:rPr lang="zh-TW" altLang="en-US" dirty="0"/>
              <a:t>制定標準化作業流程，</a:t>
            </a:r>
            <a:r>
              <a:rPr lang="zh-TW" altLang="en-US" dirty="0" smtClean="0"/>
              <a:t>減少犯法風險</a:t>
            </a:r>
            <a:r>
              <a:rPr lang="zh-TW" altLang="en-US" dirty="0"/>
              <a:t>並提升執行效率</a:t>
            </a:r>
          </a:p>
          <a:p>
            <a:endParaRPr lang="zh-TW" altLang="en-US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81037" y="3353260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 smtClean="0"/>
              <a:t>二、適用範圍</a:t>
            </a:r>
            <a:br>
              <a:rPr lang="zh-TW" altLang="en-US" b="1" dirty="0" smtClean="0"/>
            </a:br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752322" y="4237443"/>
            <a:ext cx="8543925" cy="2236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/>
              <a:t>所有店舖（</a:t>
            </a:r>
            <a:r>
              <a:rPr lang="en-US" altLang="zh-TW" dirty="0" smtClean="0"/>
              <a:t>TC, DC</a:t>
            </a:r>
            <a:r>
              <a:rPr lang="zh-TW" altLang="en-US" dirty="0" smtClean="0"/>
              <a:t>及水貨商）收到貨品</a:t>
            </a:r>
          </a:p>
          <a:p>
            <a:r>
              <a:rPr lang="en-US" altLang="zh-TW" dirty="0" smtClean="0"/>
              <a:t>DM</a:t>
            </a:r>
            <a:r>
              <a:rPr lang="zh-TW" altLang="en-US" dirty="0" smtClean="0"/>
              <a:t>／</a:t>
            </a:r>
            <a:r>
              <a:rPr lang="en-US" altLang="zh-TW" dirty="0" smtClean="0"/>
              <a:t>SV </a:t>
            </a:r>
            <a:r>
              <a:rPr lang="zh-TW" altLang="en-US" dirty="0" smtClean="0"/>
              <a:t>每週例行抽檢不同分類分類商品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262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二、適用範圍</a:t>
            </a:r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所有店舖</a:t>
            </a:r>
            <a:r>
              <a:rPr lang="zh-TW" altLang="en-US" dirty="0" smtClean="0"/>
              <a:t>（</a:t>
            </a:r>
            <a:r>
              <a:rPr lang="en-US" altLang="zh-TW" dirty="0" smtClean="0"/>
              <a:t>TC, DC</a:t>
            </a:r>
            <a:r>
              <a:rPr lang="zh-TW" altLang="en-US" dirty="0" smtClean="0"/>
              <a:t>及水貨商）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收到貨品檢查</a:t>
            </a:r>
            <a:endParaRPr lang="zh-TW" altLang="en-US" dirty="0"/>
          </a:p>
          <a:p>
            <a:r>
              <a:rPr lang="en-US" altLang="zh-TW" dirty="0"/>
              <a:t>DM</a:t>
            </a:r>
            <a:r>
              <a:rPr lang="zh-TW" altLang="en-US" dirty="0"/>
              <a:t>／</a:t>
            </a:r>
            <a:r>
              <a:rPr lang="en-US" altLang="zh-TW" dirty="0"/>
              <a:t>SV </a:t>
            </a:r>
            <a:r>
              <a:rPr lang="zh-TW" altLang="en-US" dirty="0"/>
              <a:t>每週例行</a:t>
            </a:r>
            <a:r>
              <a:rPr lang="zh-TW" altLang="en-US" dirty="0" smtClean="0"/>
              <a:t>抽檢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不同分類分類商品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6" b="13656"/>
          <a:stretch/>
        </p:blipFill>
        <p:spPr>
          <a:xfrm>
            <a:off x="5766618" y="648929"/>
            <a:ext cx="3668047" cy="592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29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三、相關法例與要求</a:t>
            </a:r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按</a:t>
            </a:r>
            <a:r>
              <a:rPr lang="en-US" altLang="zh-TW" dirty="0"/>
              <a:t>《</a:t>
            </a:r>
            <a:r>
              <a:rPr lang="zh-TW" altLang="en-US" dirty="0"/>
              <a:t>商品說明條例</a:t>
            </a:r>
            <a:r>
              <a:rPr lang="en-US" altLang="zh-TW" dirty="0"/>
              <a:t>》</a:t>
            </a:r>
            <a:r>
              <a:rPr lang="zh-TW" altLang="en-US" dirty="0"/>
              <a:t>、消防（液化石油氣）規例等規定，標示需包含：</a:t>
            </a:r>
          </a:p>
          <a:p>
            <a:pPr lvl="1"/>
            <a:r>
              <a:rPr lang="zh-TW" altLang="en-US" dirty="0"/>
              <a:t>中、英文警告文字</a:t>
            </a:r>
          </a:p>
          <a:p>
            <a:pPr lvl="1"/>
            <a:r>
              <a:rPr lang="zh-TW" altLang="en-US" dirty="0"/>
              <a:t>圖示（如危險符號）</a:t>
            </a:r>
          </a:p>
          <a:p>
            <a:pPr lvl="1"/>
            <a:r>
              <a:rPr lang="zh-TW" altLang="en-US" dirty="0"/>
              <a:t>字體大小、顏色對比須清晰可見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87650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常見警示分類：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1038" y="1515909"/>
            <a:ext cx="8543925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zh-TW" altLang="en-US" dirty="0" smtClean="0"/>
              <a:t>易燃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易爆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有毒</a:t>
            </a:r>
            <a:endParaRPr lang="zh-TW" altLang="en-US" dirty="0"/>
          </a:p>
          <a:p>
            <a:pPr lvl="1"/>
            <a:r>
              <a:rPr lang="zh-TW" altLang="en-US" dirty="0"/>
              <a:t>電器</a:t>
            </a:r>
            <a:r>
              <a:rPr lang="zh-TW" altLang="en-US" dirty="0" smtClean="0"/>
              <a:t>安全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兒童不宜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清潔用品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只供外用</a:t>
            </a:r>
            <a:endParaRPr lang="en-US" altLang="zh-TW" dirty="0" smtClean="0"/>
          </a:p>
          <a:p>
            <a:pPr lvl="1"/>
            <a:r>
              <a:rPr lang="zh-TW" altLang="en-US" dirty="0"/>
              <a:t>廚房</a:t>
            </a:r>
            <a:r>
              <a:rPr lang="zh-TW" altLang="en-US" dirty="0" smtClean="0"/>
              <a:t>用品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玩具</a:t>
            </a:r>
            <a:endParaRPr lang="en-US" altLang="zh-TW" dirty="0"/>
          </a:p>
          <a:p>
            <a:pPr lvl="1"/>
            <a:r>
              <a:rPr lang="zh-TW" altLang="en-US" dirty="0"/>
              <a:t>寵物</a:t>
            </a:r>
            <a:r>
              <a:rPr lang="zh-TW" altLang="en-US" dirty="0" smtClean="0"/>
              <a:t>用品</a:t>
            </a:r>
            <a:endParaRPr lang="en-US" altLang="zh-TW" dirty="0" smtClean="0"/>
          </a:p>
          <a:p>
            <a:pPr lvl="1"/>
            <a:r>
              <a:rPr lang="zh-TW" altLang="en-US" dirty="0"/>
              <a:t>寵物</a:t>
            </a:r>
            <a:r>
              <a:rPr lang="zh-TW" altLang="en-US" dirty="0" smtClean="0"/>
              <a:t>用品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成人商品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346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收貨出場前檢查</a:t>
            </a:r>
            <a:r>
              <a:rPr lang="zh-TW" altLang="en-US" b="1" dirty="0"/>
              <a:t/>
            </a:r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貨</a:t>
            </a:r>
            <a:r>
              <a:rPr lang="zh-TW" altLang="en-US" dirty="0"/>
              <a:t>到時由店舖主管或指定員工：</a:t>
            </a:r>
          </a:p>
          <a:p>
            <a:pPr lvl="1"/>
            <a:r>
              <a:rPr lang="zh-TW" altLang="en-US" dirty="0"/>
              <a:t>開箱檢視所有商品包裝</a:t>
            </a:r>
          </a:p>
          <a:p>
            <a:pPr lvl="1"/>
            <a:r>
              <a:rPr lang="zh-TW" altLang="en-US" dirty="0"/>
              <a:t>檢核是否已印製或貼有中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英文</a:t>
            </a:r>
            <a:r>
              <a:rPr lang="zh-TW" altLang="en-US" dirty="0"/>
              <a:t>警告</a:t>
            </a:r>
            <a:r>
              <a:rPr lang="zh-TW" altLang="en-US" dirty="0" smtClean="0"/>
              <a:t>標示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如沒有貼有製補貼</a:t>
            </a:r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60" y="1656300"/>
            <a:ext cx="3517490" cy="468998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054060" y="2112749"/>
            <a:ext cx="3416320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沒有中英文</a:t>
            </a:r>
            <a:r>
              <a:rPr lang="zh-TW" altLang="en-US" sz="2800" dirty="0"/>
              <a:t>警告</a:t>
            </a:r>
            <a:r>
              <a:rPr lang="zh-TW" altLang="en-US" sz="2800" dirty="0" smtClean="0"/>
              <a:t>標示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41218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2. </a:t>
            </a:r>
            <a:r>
              <a:rPr lang="zh-TW" altLang="en-US" b="1" dirty="0"/>
              <a:t>警示標示製作與補貼</a:t>
            </a:r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1037" y="1198819"/>
            <a:ext cx="8543925" cy="2672633"/>
          </a:xfrm>
        </p:spPr>
        <p:txBody>
          <a:bodyPr/>
          <a:lstStyle/>
          <a:p>
            <a:r>
              <a:rPr lang="zh-TW" altLang="en-US" dirty="0" smtClean="0"/>
              <a:t>跟根公司的警示標示指引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文件</a:t>
            </a:r>
            <a:r>
              <a:rPr lang="en-US" altLang="zh-TW" dirty="0" smtClean="0"/>
              <a:t>”</a:t>
            </a:r>
            <a:r>
              <a:rPr lang="en-HK" altLang="zh-TW" b="1" dirty="0"/>
              <a:t> H&amp;B Dept Caution Label </a:t>
            </a:r>
            <a:r>
              <a:rPr lang="en-HK" altLang="zh-TW" b="1" dirty="0" err="1"/>
              <a:t>Masterlist</a:t>
            </a:r>
            <a:r>
              <a:rPr lang="en-HK" altLang="zh-TW" b="1" dirty="0"/>
              <a:t> (Updated on 20201005) 1.pdf</a:t>
            </a:r>
          </a:p>
          <a:p>
            <a:r>
              <a:rPr lang="zh-TW" altLang="en-US" dirty="0" smtClean="0"/>
              <a:t>文件</a:t>
            </a:r>
            <a:r>
              <a:rPr lang="en-HK" altLang="zh-TW" b="1" dirty="0"/>
              <a:t>Living Dept Caution Label </a:t>
            </a:r>
            <a:r>
              <a:rPr lang="en-HK" altLang="zh-TW" b="1" dirty="0" err="1"/>
              <a:t>Masterlist</a:t>
            </a:r>
            <a:r>
              <a:rPr lang="en-HK" altLang="zh-TW" b="1" dirty="0"/>
              <a:t> (Updated on 20210414) </a:t>
            </a:r>
            <a:r>
              <a:rPr lang="en-HK" altLang="zh-TW" b="1" dirty="0" smtClean="0"/>
              <a:t>1.pdf</a:t>
            </a:r>
            <a:r>
              <a:rPr lang="en-HK" altLang="zh-TW" dirty="0"/>
              <a:t/>
            </a:r>
            <a:br>
              <a:rPr lang="en-HK" altLang="zh-TW" dirty="0"/>
            </a:br>
            <a:r>
              <a:rPr lang="zh-TW" altLang="en-US" dirty="0" smtClean="0"/>
              <a:t>跟據以上文件指引</a:t>
            </a:r>
            <a:r>
              <a:rPr lang="en-US" altLang="zh-TW" dirty="0" smtClean="0"/>
              <a:t>,</a:t>
            </a:r>
            <a:r>
              <a:rPr lang="zh-TW" altLang="en-US" dirty="0" smtClean="0"/>
              <a:t>由</a:t>
            </a:r>
            <a:r>
              <a:rPr lang="zh-TW" altLang="en-US" dirty="0"/>
              <a:t>店舖自行</a:t>
            </a:r>
            <a:r>
              <a:rPr lang="zh-TW" altLang="en-US" dirty="0" smtClean="0"/>
              <a:t>列印補貼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476" y="3699974"/>
            <a:ext cx="5325580" cy="297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54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4. </a:t>
            </a:r>
            <a:r>
              <a:rPr lang="zh-TW" altLang="en-US" b="1" dirty="0"/>
              <a:t>上架前最終確認</a:t>
            </a:r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1037" y="1943612"/>
            <a:ext cx="8543925" cy="4351338"/>
          </a:xfrm>
        </p:spPr>
        <p:txBody>
          <a:bodyPr/>
          <a:lstStyle/>
          <a:p>
            <a:r>
              <a:rPr lang="en-US" altLang="zh-TW" dirty="0" smtClean="0"/>
              <a:t>DM</a:t>
            </a:r>
            <a:r>
              <a:rPr lang="zh-TW" altLang="en-US" dirty="0" smtClean="0"/>
              <a:t>或</a:t>
            </a:r>
            <a:r>
              <a:rPr lang="en-US" altLang="zh-TW" dirty="0" smtClean="0"/>
              <a:t>SV</a:t>
            </a:r>
            <a:r>
              <a:rPr lang="zh-TW" altLang="en-US" dirty="0" smtClean="0"/>
              <a:t>於</a:t>
            </a:r>
            <a:r>
              <a:rPr lang="zh-TW" altLang="en-US" dirty="0"/>
              <a:t>上</a:t>
            </a:r>
            <a:r>
              <a:rPr lang="zh-TW" altLang="en-US" dirty="0" smtClean="0"/>
              <a:t>架前再次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確保商品「</a:t>
            </a:r>
            <a:r>
              <a:rPr lang="zh-TW" altLang="en-US" dirty="0"/>
              <a:t>貼標情況」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853" y="1690690"/>
            <a:ext cx="2198432" cy="390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9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rgbClr val="262626"/>
                </a:solidFill>
                <a:latin typeface="Arial" panose="020B0604020202020204" pitchFamily="34" charset="0"/>
                <a:ea typeface="-apple-system"/>
              </a:rPr>
              <a:t>5.</a:t>
            </a:r>
            <a:r>
              <a:rPr lang="zh-TW" altLang="zh-TW" b="1" dirty="0" smtClean="0">
                <a:solidFill>
                  <a:srgbClr val="262626"/>
                </a:solidFill>
                <a:latin typeface="Arial" panose="020B0604020202020204" pitchFamily="34" charset="0"/>
                <a:ea typeface="-apple-system"/>
              </a:rPr>
              <a:t>例行</a:t>
            </a:r>
            <a:r>
              <a:rPr lang="zh-TW" altLang="zh-TW" b="1" dirty="0">
                <a:solidFill>
                  <a:srgbClr val="262626"/>
                </a:solidFill>
                <a:latin typeface="Arial" panose="020B0604020202020204" pitchFamily="34" charset="0"/>
                <a:ea typeface="-apple-system"/>
              </a:rPr>
              <a:t>抽檢機制</a:t>
            </a:r>
            <a:br>
              <a:rPr lang="zh-TW" altLang="zh-TW" b="1" dirty="0">
                <a:solidFill>
                  <a:srgbClr val="262626"/>
                </a:solidFill>
                <a:latin typeface="Arial" panose="020B0604020202020204" pitchFamily="34" charset="0"/>
                <a:ea typeface="-apple-system"/>
              </a:rPr>
            </a:b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113654"/>
              </p:ext>
            </p:extLst>
          </p:nvPr>
        </p:nvGraphicFramePr>
        <p:xfrm>
          <a:off x="681038" y="2212259"/>
          <a:ext cx="8543925" cy="2714497"/>
        </p:xfrm>
        <a:graphic>
          <a:graphicData uri="http://schemas.openxmlformats.org/drawingml/2006/table">
            <a:tbl>
              <a:tblPr/>
              <a:tblGrid>
                <a:gridCol w="1708785">
                  <a:extLst>
                    <a:ext uri="{9D8B030D-6E8A-4147-A177-3AD203B41FA5}">
                      <a16:colId xmlns:a16="http://schemas.microsoft.com/office/drawing/2014/main" val="1736444468"/>
                    </a:ext>
                  </a:extLst>
                </a:gridCol>
                <a:gridCol w="1708785">
                  <a:extLst>
                    <a:ext uri="{9D8B030D-6E8A-4147-A177-3AD203B41FA5}">
                      <a16:colId xmlns:a16="http://schemas.microsoft.com/office/drawing/2014/main" val="1385403908"/>
                    </a:ext>
                  </a:extLst>
                </a:gridCol>
                <a:gridCol w="1173940">
                  <a:extLst>
                    <a:ext uri="{9D8B030D-6E8A-4147-A177-3AD203B41FA5}">
                      <a16:colId xmlns:a16="http://schemas.microsoft.com/office/drawing/2014/main" val="4082910939"/>
                    </a:ext>
                  </a:extLst>
                </a:gridCol>
                <a:gridCol w="2243630">
                  <a:extLst>
                    <a:ext uri="{9D8B030D-6E8A-4147-A177-3AD203B41FA5}">
                      <a16:colId xmlns:a16="http://schemas.microsoft.com/office/drawing/2014/main" val="3570387993"/>
                    </a:ext>
                  </a:extLst>
                </a:gridCol>
                <a:gridCol w="1708785">
                  <a:extLst>
                    <a:ext uri="{9D8B030D-6E8A-4147-A177-3AD203B41FA5}">
                      <a16:colId xmlns:a16="http://schemas.microsoft.com/office/drawing/2014/main" val="1571560400"/>
                    </a:ext>
                  </a:extLst>
                </a:gridCol>
              </a:tblGrid>
              <a:tr h="1228597">
                <a:tc>
                  <a:txBody>
                    <a:bodyPr/>
                    <a:lstStyle/>
                    <a:p>
                      <a:r>
                        <a:rPr lang="zh-TW" altLang="en-US">
                          <a:effectLst/>
                        </a:rPr>
                        <a:t>項目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>
                          <a:effectLst/>
                        </a:rPr>
                        <a:t>頻率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effectLst/>
                        </a:rPr>
                        <a:t>執行人員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>
                          <a:effectLst/>
                        </a:rPr>
                        <a:t>檢查內容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>
                          <a:effectLst/>
                        </a:rPr>
                        <a:t>後續處理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417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>
                          <a:effectLst/>
                        </a:rPr>
                        <a:t>店舖現場抽檢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effectLst/>
                        </a:rPr>
                        <a:t>每週</a:t>
                      </a:r>
                      <a:r>
                        <a:rPr lang="zh-TW" altLang="en-US" dirty="0" smtClean="0">
                          <a:effectLst/>
                        </a:rPr>
                        <a:t>一次</a:t>
                      </a:r>
                      <a:endParaRPr lang="zh-TW" altLang="en-US" dirty="0">
                        <a:effectLst/>
                      </a:endParaRP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DM／SV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effectLst/>
                        </a:rPr>
                        <a:t>- </a:t>
                      </a:r>
                      <a:r>
                        <a:rPr lang="zh-TW" altLang="en-US" dirty="0">
                          <a:effectLst/>
                        </a:rPr>
                        <a:t>隨機</a:t>
                      </a:r>
                      <a:r>
                        <a:rPr lang="zh-TW" altLang="en-US" dirty="0" smtClean="0">
                          <a:effectLst/>
                        </a:rPr>
                        <a:t>抽查</a:t>
                      </a:r>
                      <a:r>
                        <a:rPr lang="en-US" altLang="zh-TW" dirty="0" smtClean="0">
                          <a:effectLst/>
                        </a:rPr>
                        <a:t>5–10</a:t>
                      </a:r>
                      <a:r>
                        <a:rPr lang="zh-TW" altLang="en-US" dirty="0" smtClean="0">
                          <a:effectLst/>
                        </a:rPr>
                        <a:t>件</a:t>
                      </a:r>
                      <a:r>
                        <a:rPr lang="zh-TW" altLang="en-US" dirty="0">
                          <a:effectLst/>
                        </a:rPr>
                        <a:t>不同類別商品的貼標情況</a:t>
                      </a:r>
                      <a:br>
                        <a:rPr lang="zh-TW" altLang="en-US" dirty="0">
                          <a:effectLst/>
                        </a:rPr>
                      </a:br>
                      <a:r>
                        <a:rPr lang="en-US" altLang="zh-TW" dirty="0">
                          <a:effectLst/>
                        </a:rPr>
                        <a:t>- </a:t>
                      </a:r>
                      <a:r>
                        <a:rPr lang="zh-TW" altLang="en-US" dirty="0">
                          <a:effectLst/>
                        </a:rPr>
                        <a:t>核對中英文文字、清晰度、完整性</a:t>
                      </a: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effectLst/>
                        </a:rPr>
                        <a:t>- </a:t>
                      </a:r>
                      <a:r>
                        <a:rPr lang="zh-TW" altLang="en-US" dirty="0" smtClean="0">
                          <a:effectLst/>
                        </a:rPr>
                        <a:t>合格</a:t>
                      </a:r>
                      <a:r>
                        <a:rPr lang="zh-TW" altLang="en-US" dirty="0">
                          <a:effectLst/>
                        </a:rPr>
                        <a:t/>
                      </a:r>
                      <a:br>
                        <a:rPr lang="zh-TW" altLang="en-US" dirty="0">
                          <a:effectLst/>
                        </a:rPr>
                      </a:br>
                      <a:r>
                        <a:rPr lang="en-US" altLang="zh-TW" dirty="0">
                          <a:effectLst/>
                        </a:rPr>
                        <a:t>- </a:t>
                      </a:r>
                      <a:r>
                        <a:rPr lang="zh-TW" altLang="en-US" dirty="0">
                          <a:effectLst/>
                        </a:rPr>
                        <a:t>不合格：當場</a:t>
                      </a:r>
                      <a:r>
                        <a:rPr lang="zh-TW" altLang="en-US" dirty="0" smtClean="0">
                          <a:effectLst/>
                        </a:rPr>
                        <a:t>要求補</a:t>
                      </a:r>
                      <a:r>
                        <a:rPr lang="zh-TW" altLang="en-US" dirty="0" smtClean="0">
                          <a:effectLst/>
                        </a:rPr>
                        <a:t>貼</a:t>
                      </a:r>
                      <a:endParaRPr lang="zh-TW" altLang="en-US" dirty="0">
                        <a:effectLst/>
                      </a:endParaRPr>
                    </a:p>
                  </a:txBody>
                  <a:tcPr marL="123825" marR="123825" marT="57150" marB="57150" anchor="ctr">
                    <a:lnL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91517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00082"/>
            <a:ext cx="65" cy="5077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36482" rIns="0" bIns="9204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360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351</Words>
  <Application>Microsoft Office PowerPoint</Application>
  <PresentationFormat>A4 紙張 (210x297 公釐)</PresentationFormat>
  <Paragraphs>50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-apple-system</vt:lpstr>
      <vt:lpstr>PMingLiU</vt:lpstr>
      <vt:lpstr>Arial</vt:lpstr>
      <vt:lpstr>Calibri</vt:lpstr>
      <vt:lpstr>Calibri Light</vt:lpstr>
      <vt:lpstr>Office 佈景主題</vt:lpstr>
      <vt:lpstr>TC,DC及水貨 商品檢查及警告標示貼紙作業指引</vt:lpstr>
      <vt:lpstr>一、目的 </vt:lpstr>
      <vt:lpstr>二、適用範圍 </vt:lpstr>
      <vt:lpstr>三、相關法例與要求 </vt:lpstr>
      <vt:lpstr>常見警示分類： </vt:lpstr>
      <vt:lpstr>收貨出場前檢查 </vt:lpstr>
      <vt:lpstr>2. 警示標示製作與補貼 </vt:lpstr>
      <vt:lpstr>4. 上架前最終確認 </vt:lpstr>
      <vt:lpstr>5.例行抽檢機制 </vt:lpstr>
    </vt:vector>
  </TitlesOfParts>
  <Company>ドン・キホーテグループ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Warnings Label Check and Labeling</dc:title>
  <dc:creator>Johnny, Kwok Ka Chun / Store Creation / PPRM(HK)</dc:creator>
  <cp:lastModifiedBy>Johnny, Kwok Ka Chun / Store Creation / PPRM(HK)</cp:lastModifiedBy>
  <cp:revision>4</cp:revision>
  <dcterms:created xsi:type="dcterms:W3CDTF">2025-07-14T08:22:43Z</dcterms:created>
  <dcterms:modified xsi:type="dcterms:W3CDTF">2025-07-14T08:49:32Z</dcterms:modified>
</cp:coreProperties>
</file>